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6" d="100"/>
          <a:sy n="46" d="100"/>
        </p:scale>
        <p:origin x="6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204B-6C25-4C86-8077-6016974CA0C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1154-BBF8-4C1B-9B29-AE4B5C60A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5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204B-6C25-4C86-8077-6016974CA0C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1154-BBF8-4C1B-9B29-AE4B5C60A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204B-6C25-4C86-8077-6016974CA0C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1154-BBF8-4C1B-9B29-AE4B5C60A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4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204B-6C25-4C86-8077-6016974CA0C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1154-BBF8-4C1B-9B29-AE4B5C60A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0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204B-6C25-4C86-8077-6016974CA0C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1154-BBF8-4C1B-9B29-AE4B5C60A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4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204B-6C25-4C86-8077-6016974CA0C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1154-BBF8-4C1B-9B29-AE4B5C60A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204B-6C25-4C86-8077-6016974CA0C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1154-BBF8-4C1B-9B29-AE4B5C60A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204B-6C25-4C86-8077-6016974CA0C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1154-BBF8-4C1B-9B29-AE4B5C60A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9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204B-6C25-4C86-8077-6016974CA0C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1154-BBF8-4C1B-9B29-AE4B5C60A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7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204B-6C25-4C86-8077-6016974CA0C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1154-BBF8-4C1B-9B29-AE4B5C60A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8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204B-6C25-4C86-8077-6016974CA0C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1154-BBF8-4C1B-9B29-AE4B5C60A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5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204B-6C25-4C86-8077-6016974CA0C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F1154-BBF8-4C1B-9B29-AE4B5C60A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5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7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21. Wh</a:t>
            </a:r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at is to be the solutions of the system of equations shown in the graph?</a:t>
            </a:r>
          </a:p>
        </p:txBody>
      </p:sp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209801"/>
            <a:ext cx="1771650" cy="3163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819400"/>
            <a:ext cx="3251200" cy="2438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6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6600"/>
                </a:solidFill>
                <a:latin typeface="Century Gothic" pitchFamily="34" charset="0"/>
              </a:rPr>
              <a:t>22. </a:t>
            </a:r>
            <a:r>
              <a:rPr lang="en-US" sz="2400" b="1" dirty="0">
                <a:solidFill>
                  <a:srgbClr val="FF6600"/>
                </a:solidFill>
                <a:latin typeface="Century Gothic" pitchFamily="34" charset="0"/>
              </a:rPr>
              <a:t>Use this table to answer the question</a:t>
            </a:r>
            <a:r>
              <a:rPr lang="en-US" sz="2400" b="1" dirty="0">
                <a:solidFill>
                  <a:srgbClr val="FF6600"/>
                </a:solidFill>
                <a:latin typeface="Century Gothic" pitchFamily="34" charset="0"/>
              </a:rPr>
              <a:t>.</a:t>
            </a:r>
          </a:p>
          <a:p>
            <a:pPr algn="ctr"/>
            <a:endParaRPr lang="en-US" sz="2400" b="1" dirty="0">
              <a:solidFill>
                <a:srgbClr val="FF6600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srgbClr val="FF6600"/>
                </a:solidFill>
                <a:latin typeface="Century Gothic" pitchFamily="34" charset="0"/>
              </a:rPr>
              <a:t>What </a:t>
            </a:r>
            <a:r>
              <a:rPr lang="en-US" sz="2400" b="1" dirty="0">
                <a:solidFill>
                  <a:srgbClr val="FF6600"/>
                </a:solidFill>
                <a:latin typeface="Century Gothic" pitchFamily="34" charset="0"/>
              </a:rPr>
              <a:t>is the average rate of change of </a:t>
            </a:r>
            <a:r>
              <a:rPr lang="en-US" sz="2400" b="1" i="1" dirty="0">
                <a:solidFill>
                  <a:srgbClr val="FF6600"/>
                </a:solidFill>
                <a:latin typeface="Century Gothic" pitchFamily="34" charset="0"/>
              </a:rPr>
              <a:t>f</a:t>
            </a:r>
            <a:r>
              <a:rPr lang="en-US" sz="2400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sz="2400" b="1" i="1" dirty="0">
                <a:solidFill>
                  <a:srgbClr val="FF6600"/>
                </a:solidFill>
                <a:latin typeface="Century Gothic" pitchFamily="34" charset="0"/>
              </a:rPr>
              <a:t>x</a:t>
            </a:r>
            <a:r>
              <a:rPr lang="en-US" sz="2400" b="1" dirty="0">
                <a:solidFill>
                  <a:srgbClr val="FF6600"/>
                </a:solidFill>
                <a:latin typeface="Century Gothic" pitchFamily="34" charset="0"/>
              </a:rPr>
              <a:t>) over</a:t>
            </a:r>
          </a:p>
          <a:p>
            <a:pPr algn="ctr"/>
            <a:r>
              <a:rPr lang="en-US" sz="2400" b="1" dirty="0">
                <a:solidFill>
                  <a:srgbClr val="FF6600"/>
                </a:solidFill>
                <a:latin typeface="Century Gothic" pitchFamily="34" charset="0"/>
              </a:rPr>
              <a:t>  the interval –2 ≤ </a:t>
            </a:r>
            <a:r>
              <a:rPr lang="en-US" sz="2400" b="1" i="1" dirty="0">
                <a:solidFill>
                  <a:srgbClr val="FF6600"/>
                </a:solidFill>
                <a:latin typeface="Century Gothic" pitchFamily="34" charset="0"/>
              </a:rPr>
              <a:t>f</a:t>
            </a:r>
            <a:r>
              <a:rPr lang="en-US" sz="2400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sz="2400" b="1" i="1" dirty="0">
                <a:solidFill>
                  <a:srgbClr val="FF6600"/>
                </a:solidFill>
                <a:latin typeface="Century Gothic" pitchFamily="34" charset="0"/>
              </a:rPr>
              <a:t>x</a:t>
            </a:r>
            <a:r>
              <a:rPr lang="en-US" sz="2400" b="1" dirty="0">
                <a:solidFill>
                  <a:srgbClr val="FF6600"/>
                </a:solidFill>
                <a:latin typeface="Century Gothic" pitchFamily="34" charset="0"/>
              </a:rPr>
              <a:t>) ≤ 0?</a:t>
            </a:r>
          </a:p>
        </p:txBody>
      </p:sp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1919288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09607"/>
            <a:ext cx="5168900" cy="38766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7"/>
            <a:ext cx="7315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23. </a:t>
            </a:r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Is </a:t>
            </a:r>
            <a:r>
              <a:rPr lang="en-US" sz="2800" b="1" i="1" dirty="0">
                <a:solidFill>
                  <a:srgbClr val="FF6600"/>
                </a:solidFill>
                <a:latin typeface="Century Gothic" pitchFamily="34" charset="0"/>
              </a:rPr>
              <a:t>f</a:t>
            </a:r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sz="2800" b="1" i="1" dirty="0">
                <a:solidFill>
                  <a:srgbClr val="FF6600"/>
                </a:solidFill>
                <a:latin typeface="Century Gothic" pitchFamily="34" charset="0"/>
              </a:rPr>
              <a:t>x</a:t>
            </a:r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) = 2x</a:t>
            </a:r>
            <a:r>
              <a:rPr lang="en-US" sz="2800" b="1" baseline="30000" dirty="0">
                <a:solidFill>
                  <a:srgbClr val="FF6600"/>
                </a:solidFill>
                <a:latin typeface="Century Gothic" pitchFamily="34" charset="0"/>
              </a:rPr>
              <a:t>3</a:t>
            </a:r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 + 6</a:t>
            </a:r>
            <a:r>
              <a:rPr lang="en-US" sz="2800" b="1" i="1" dirty="0">
                <a:solidFill>
                  <a:srgbClr val="FF6600"/>
                </a:solidFill>
                <a:latin typeface="Century Gothic" pitchFamily="34" charset="0"/>
              </a:rPr>
              <a:t>x </a:t>
            </a:r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even, odd, or neither? Explain how you know</a:t>
            </a:r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.</a:t>
            </a:r>
          </a:p>
          <a:p>
            <a:pPr lvl="0" algn="ctr"/>
            <a:endParaRPr lang="en-US" sz="2800" b="1" dirty="0">
              <a:solidFill>
                <a:srgbClr val="FF6600"/>
              </a:solidFill>
              <a:latin typeface="Century Gothic" pitchFamily="34" charset="0"/>
            </a:endParaRPr>
          </a:p>
          <a:p>
            <a:pPr lvl="0" algn="ctr"/>
            <a:endParaRPr lang="en-US" sz="2800" b="1" dirty="0">
              <a:solidFill>
                <a:srgbClr val="FF6600"/>
              </a:solidFill>
              <a:latin typeface="Century Gothic" pitchFamily="34" charset="0"/>
            </a:endParaRPr>
          </a:p>
          <a:p>
            <a:pPr lvl="0" algn="ctr"/>
            <a:r>
              <a:rPr lang="en-US" sz="2800" b="1" u="sng" dirty="0">
                <a:solidFill>
                  <a:srgbClr val="FF6600"/>
                </a:solidFill>
                <a:latin typeface="Century Gothic" pitchFamily="34" charset="0"/>
              </a:rPr>
              <a:t>Answer: </a:t>
            </a:r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it is odd because the exponents are both odd numbers. If they were all even numbers then the function would be even. If the exponents were a mix of even and odd numbers, then the function would be neither odd nor even.</a:t>
            </a:r>
            <a:endParaRPr lang="en-US" sz="2800" b="1" dirty="0">
              <a:solidFill>
                <a:srgbClr val="FF6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7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24. </a:t>
            </a:r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How does the graph of </a:t>
            </a:r>
            <a:r>
              <a:rPr lang="en-US" sz="2800" b="1" i="1" dirty="0">
                <a:solidFill>
                  <a:srgbClr val="FF6600"/>
                </a:solidFill>
                <a:latin typeface="Century Gothic" pitchFamily="34" charset="0"/>
              </a:rPr>
              <a:t>g</a:t>
            </a:r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sz="2800" b="1" i="1" dirty="0">
                <a:solidFill>
                  <a:srgbClr val="FF6600"/>
                </a:solidFill>
                <a:latin typeface="Century Gothic" pitchFamily="34" charset="0"/>
              </a:rPr>
              <a:t>x</a:t>
            </a:r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) = –3</a:t>
            </a:r>
            <a:r>
              <a:rPr lang="en-US" sz="2800" b="1" i="1" dirty="0">
                <a:solidFill>
                  <a:srgbClr val="FF6600"/>
                </a:solidFill>
                <a:latin typeface="Century Gothic" pitchFamily="34" charset="0"/>
              </a:rPr>
              <a:t>x</a:t>
            </a:r>
            <a:r>
              <a:rPr lang="en-US" sz="2800" b="1" baseline="30000" dirty="0">
                <a:solidFill>
                  <a:srgbClr val="FF6600"/>
                </a:solidFill>
                <a:latin typeface="Century Gothic" pitchFamily="34" charset="0"/>
              </a:rPr>
              <a:t>2</a:t>
            </a:r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 compare to the graph of</a:t>
            </a:r>
            <a:r>
              <a:rPr lang="en-US" sz="2800" b="1" i="1" dirty="0">
                <a:solidFill>
                  <a:srgbClr val="FF6600"/>
                </a:solidFill>
                <a:latin typeface="Century Gothic" pitchFamily="34" charset="0"/>
              </a:rPr>
              <a:t> </a:t>
            </a:r>
            <a:r>
              <a:rPr lang="en-US" sz="2800" b="1" i="1" dirty="0">
                <a:solidFill>
                  <a:srgbClr val="FF6600"/>
                </a:solidFill>
                <a:latin typeface="Century Gothic" pitchFamily="34" charset="0"/>
              </a:rPr>
              <a:t> </a:t>
            </a:r>
            <a:r>
              <a:rPr lang="en-US" sz="2800" b="1" i="1" dirty="0">
                <a:solidFill>
                  <a:srgbClr val="FF6600"/>
                </a:solidFill>
                <a:latin typeface="Century Gothic" pitchFamily="34" charset="0"/>
              </a:rPr>
              <a:t>f</a:t>
            </a:r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sz="2800" b="1" i="1" dirty="0">
                <a:solidFill>
                  <a:srgbClr val="FF6600"/>
                </a:solidFill>
                <a:latin typeface="Century Gothic" pitchFamily="34" charset="0"/>
              </a:rPr>
              <a:t>x</a:t>
            </a:r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) = </a:t>
            </a:r>
            <a:r>
              <a:rPr lang="en-US" sz="2800" b="1" i="1" dirty="0">
                <a:solidFill>
                  <a:srgbClr val="FF6600"/>
                </a:solidFill>
                <a:latin typeface="Century Gothic" pitchFamily="34" charset="0"/>
              </a:rPr>
              <a:t>x</a:t>
            </a:r>
            <a:r>
              <a:rPr lang="en-US" sz="2800" b="1" baseline="30000" dirty="0">
                <a:solidFill>
                  <a:srgbClr val="FF6600"/>
                </a:solidFill>
                <a:latin typeface="Century Gothic" pitchFamily="34" charset="0"/>
              </a:rPr>
              <a:t>2</a:t>
            </a:r>
            <a:r>
              <a:rPr lang="en-US" sz="2800" b="1" dirty="0">
                <a:solidFill>
                  <a:srgbClr val="FF6600"/>
                </a:solidFill>
                <a:latin typeface="Century Gothic" pitchFamily="34" charset="0"/>
              </a:rPr>
              <a:t>?</a:t>
            </a:r>
            <a:endParaRPr lang="en-US" sz="2800" b="1" dirty="0">
              <a:solidFill>
                <a:srgbClr val="FF6600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2094053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139947"/>
            <a:ext cx="708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25. 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The function 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f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t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) = –16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t</a:t>
            </a:r>
            <a:r>
              <a:rPr lang="en-US" sz="1200" b="1" i="1" baseline="30000" dirty="0">
                <a:solidFill>
                  <a:srgbClr val="FF6600"/>
                </a:solidFill>
                <a:latin typeface="Century Gothic" pitchFamily="34" charset="0"/>
              </a:rPr>
              <a:t>2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 + 64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t 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+ 5 models the height of a ball that was hit into the air,  where 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t 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is measured in seconds and 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h 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is the height in feet.</a:t>
            </a:r>
          </a:p>
          <a:p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               This table represents the height, 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g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t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), of a second ball that was thrown into the air.</a:t>
            </a:r>
          </a:p>
          <a:p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 </a:t>
            </a:r>
          </a:p>
          <a:p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 </a:t>
            </a:r>
          </a:p>
          <a:p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 </a:t>
            </a:r>
          </a:p>
          <a:p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 </a:t>
            </a:r>
            <a:endParaRPr lang="en-US" sz="1200" b="1" dirty="0">
              <a:solidFill>
                <a:srgbClr val="FF6600"/>
              </a:solidFill>
              <a:latin typeface="Century Gothic" pitchFamily="34" charset="0"/>
            </a:endParaRPr>
          </a:p>
          <a:p>
            <a:endParaRPr lang="en-US" sz="1200" b="1" dirty="0">
              <a:solidFill>
                <a:srgbClr val="FF6600"/>
              </a:solidFill>
              <a:latin typeface="Century Gothic" pitchFamily="34" charset="0"/>
            </a:endParaRPr>
          </a:p>
          <a:p>
            <a:endParaRPr lang="en-US" sz="1200" b="1" dirty="0">
              <a:solidFill>
                <a:srgbClr val="FF6600"/>
              </a:solidFill>
              <a:latin typeface="Century Gothic" pitchFamily="34" charset="0"/>
            </a:endParaRPr>
          </a:p>
          <a:p>
            <a:endParaRPr lang="en-US" sz="1200" b="1" dirty="0">
              <a:solidFill>
                <a:srgbClr val="FF6600"/>
              </a:solidFill>
              <a:latin typeface="Century Gothic" pitchFamily="34" charset="0"/>
            </a:endParaRPr>
          </a:p>
          <a:p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 </a:t>
            </a:r>
          </a:p>
          <a:p>
            <a:endParaRPr lang="en-US" sz="1200" b="1" dirty="0">
              <a:solidFill>
                <a:srgbClr val="FF6600"/>
              </a:solidFill>
              <a:latin typeface="Century Gothic" pitchFamily="34" charset="0"/>
            </a:endParaRPr>
          </a:p>
          <a:p>
            <a:pPr algn="ctr"/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Which 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statement BEST compares the length of time each ball is in the air?</a:t>
            </a:r>
          </a:p>
          <a:p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A. The ball represented by 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f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t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) is in the air for about 5 seconds, and the ball represented by</a:t>
            </a:r>
          </a:p>
          <a:p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g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t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) is in the air for about 3 seconds.</a:t>
            </a:r>
          </a:p>
          <a:p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 </a:t>
            </a:r>
          </a:p>
          <a:p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B. The ball represented by 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f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t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) is in the air for about 3 seconds, and the ball represented by</a:t>
            </a:r>
          </a:p>
          <a:p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g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t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) is in the air for about 5 seconds.</a:t>
            </a:r>
          </a:p>
          <a:p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 </a:t>
            </a:r>
          </a:p>
          <a:p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C. The ball represented by 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f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t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) is in the air for about 3 seconds, and the ball represented by</a:t>
            </a:r>
          </a:p>
          <a:p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g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t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) is in the air for about 4 seconds.</a:t>
            </a:r>
          </a:p>
          <a:p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 </a:t>
            </a:r>
          </a:p>
          <a:p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D. The ball represented by 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f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t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) is in the air for about 4 seconds, and the ball represented by</a:t>
            </a:r>
          </a:p>
          <a:p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g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sz="1200" b="1" i="1" dirty="0">
                <a:solidFill>
                  <a:srgbClr val="FF6600"/>
                </a:solidFill>
                <a:latin typeface="Century Gothic" pitchFamily="34" charset="0"/>
              </a:rPr>
              <a:t>t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) is in the air for about 3 seconds</a:t>
            </a:r>
            <a:r>
              <a:rPr lang="en-US" sz="1200" b="1" dirty="0">
                <a:solidFill>
                  <a:srgbClr val="FF6600"/>
                </a:solidFill>
                <a:latin typeface="Century Gothic" pitchFamily="34" charset="0"/>
              </a:rPr>
              <a:t>.</a:t>
            </a:r>
            <a:endParaRPr lang="en-US" sz="1200" b="1" dirty="0">
              <a:solidFill>
                <a:srgbClr val="FF6600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62669"/>
            <a:ext cx="2438400" cy="163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744186"/>
            <a:ext cx="1981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8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6"/>
            <a:ext cx="7315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26. 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The function </a:t>
            </a:r>
            <a:r>
              <a:rPr lang="en-US" sz="1600" b="1" i="1" dirty="0">
                <a:solidFill>
                  <a:srgbClr val="FF6600"/>
                </a:solidFill>
                <a:latin typeface="Century Gothic" pitchFamily="34" charset="0"/>
              </a:rPr>
              <a:t>s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sz="1600" b="1" i="1" dirty="0">
                <a:solidFill>
                  <a:srgbClr val="FF6600"/>
                </a:solidFill>
                <a:latin typeface="Century Gothic" pitchFamily="34" charset="0"/>
              </a:rPr>
              <a:t>t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) = </a:t>
            </a:r>
            <a:r>
              <a:rPr lang="en-US" sz="1600" b="1" i="1" dirty="0" err="1">
                <a:solidFill>
                  <a:srgbClr val="FF6600"/>
                </a:solidFill>
                <a:latin typeface="Century Gothic" pitchFamily="34" charset="0"/>
              </a:rPr>
              <a:t>vt</a:t>
            </a:r>
            <a:r>
              <a:rPr lang="en-US" sz="1600" b="1" i="1" dirty="0">
                <a:solidFill>
                  <a:srgbClr val="FF6600"/>
                </a:solidFill>
                <a:latin typeface="Century Gothic" pitchFamily="34" charset="0"/>
              </a:rPr>
              <a:t> 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+ </a:t>
            </a:r>
            <a:r>
              <a:rPr lang="en-US" sz="1600" b="1" i="1" dirty="0">
                <a:solidFill>
                  <a:srgbClr val="FF6600"/>
                </a:solidFill>
                <a:latin typeface="Century Gothic" pitchFamily="34" charset="0"/>
              </a:rPr>
              <a:t>h 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– 0.5</a:t>
            </a:r>
            <a:r>
              <a:rPr lang="en-US" sz="1600" b="1" i="1" dirty="0">
                <a:solidFill>
                  <a:srgbClr val="FF6600"/>
                </a:solidFill>
                <a:latin typeface="Century Gothic" pitchFamily="34" charset="0"/>
              </a:rPr>
              <a:t>at</a:t>
            </a:r>
            <a:r>
              <a:rPr lang="en-US" sz="1600" b="1" baseline="30000" dirty="0">
                <a:solidFill>
                  <a:srgbClr val="FF6600"/>
                </a:solidFill>
                <a:latin typeface="Century Gothic" pitchFamily="34" charset="0"/>
              </a:rPr>
              <a:t>2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 represents the height of an object, </a:t>
            </a:r>
            <a:r>
              <a:rPr lang="en-US" sz="1600" b="1" i="1" dirty="0">
                <a:solidFill>
                  <a:srgbClr val="FF6600"/>
                </a:solidFill>
                <a:latin typeface="Century Gothic" pitchFamily="34" charset="0"/>
              </a:rPr>
              <a:t>s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, from the ground after time, </a:t>
            </a:r>
            <a:r>
              <a:rPr lang="en-US" sz="1600" b="1" i="1" dirty="0">
                <a:solidFill>
                  <a:srgbClr val="FF6600"/>
                </a:solidFill>
                <a:latin typeface="Century Gothic" pitchFamily="34" charset="0"/>
              </a:rPr>
              <a:t>t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, when the object is thrown with an initial velocity of </a:t>
            </a:r>
            <a:r>
              <a:rPr lang="en-US" sz="1600" b="1" i="1" dirty="0">
                <a:solidFill>
                  <a:srgbClr val="FF6600"/>
                </a:solidFill>
                <a:latin typeface="Century Gothic" pitchFamily="34" charset="0"/>
              </a:rPr>
              <a:t>v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, at an initial height of </a:t>
            </a:r>
            <a:r>
              <a:rPr lang="en-US" sz="1600" b="1" i="1" dirty="0">
                <a:solidFill>
                  <a:srgbClr val="FF6600"/>
                </a:solidFill>
                <a:latin typeface="Century Gothic" pitchFamily="34" charset="0"/>
              </a:rPr>
              <a:t>h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, and where </a:t>
            </a:r>
            <a:r>
              <a:rPr lang="en-US" sz="1600" b="1" i="1" dirty="0">
                <a:solidFill>
                  <a:srgbClr val="FF6600"/>
                </a:solidFill>
                <a:latin typeface="Century Gothic" pitchFamily="34" charset="0"/>
              </a:rPr>
              <a:t>a 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is the acceleration due to gravity (32 feet per second squared)</a:t>
            </a:r>
            <a:r>
              <a:rPr lang="en-US" sz="1600" b="1" i="1" dirty="0">
                <a:solidFill>
                  <a:srgbClr val="FF6600"/>
                </a:solidFill>
                <a:latin typeface="Century Gothic" pitchFamily="34" charset="0"/>
              </a:rPr>
              <a:t>.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A baseball player hits a baseball 4 feet above the ground with an initial velocity of 80 feet per second. About how long will it take the baseball to hit the ground?</a:t>
            </a:r>
          </a:p>
          <a:p>
            <a:pPr algn="ctr"/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 </a:t>
            </a:r>
          </a:p>
          <a:p>
            <a:pPr algn="ctr"/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A. 2 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seconds	    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B. 3 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seconds	   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C. 4 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seconds	   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D. 5 </a:t>
            </a:r>
            <a:r>
              <a:rPr lang="en-US" sz="1600" b="1" dirty="0">
                <a:solidFill>
                  <a:srgbClr val="FF6600"/>
                </a:solidFill>
                <a:latin typeface="Century Gothic" pitchFamily="34" charset="0"/>
              </a:rPr>
              <a:t>seconds</a:t>
            </a:r>
            <a:endParaRPr lang="en-US" sz="1600" b="1" dirty="0">
              <a:solidFill>
                <a:srgbClr val="FF6600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63604"/>
            <a:ext cx="43942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6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27. 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This scatter plot shows the height, in feet, of a ball launched in the air from an initial height of 3 feet, and the time the ball traveled in seconds.</a:t>
            </a:r>
          </a:p>
          <a:p>
            <a:pPr algn="ctr"/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 </a:t>
            </a:r>
          </a:p>
          <a:p>
            <a:pPr algn="ctr"/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               Based on an estimated 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quadratic 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regression curve,  which is the BEST estimate for the maximum height of the ball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?</a:t>
            </a:r>
            <a:endParaRPr lang="en-US" b="1" dirty="0">
              <a:solidFill>
                <a:srgbClr val="FF6600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00699"/>
            <a:ext cx="1828800" cy="275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94272"/>
            <a:ext cx="5080000" cy="3810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6"/>
            <a:ext cx="731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28. 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The quadratic 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function </a:t>
            </a:r>
            <a:r>
              <a:rPr lang="en-US" b="1" i="1" dirty="0">
                <a:solidFill>
                  <a:srgbClr val="FF6600"/>
                </a:solidFill>
                <a:latin typeface="Century Gothic" pitchFamily="34" charset="0"/>
              </a:rPr>
              <a:t>f 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b="1" i="1" dirty="0">
                <a:solidFill>
                  <a:srgbClr val="FF6600"/>
                </a:solidFill>
                <a:latin typeface="Century Gothic" pitchFamily="34" charset="0"/>
              </a:rPr>
              <a:t>x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) = -45</a:t>
            </a:r>
            <a:r>
              <a:rPr lang="en-US" b="1" i="1" dirty="0">
                <a:solidFill>
                  <a:srgbClr val="FF6600"/>
                </a:solidFill>
                <a:latin typeface="Century Gothic" pitchFamily="34" charset="0"/>
              </a:rPr>
              <a:t>x</a:t>
            </a:r>
            <a:r>
              <a:rPr lang="en-US" b="1" i="1" baseline="30000" dirty="0">
                <a:solidFill>
                  <a:srgbClr val="FF6600"/>
                </a:solidFill>
                <a:latin typeface="Century Gothic" pitchFamily="34" charset="0"/>
              </a:rPr>
              <a:t>2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+ 350</a:t>
            </a:r>
            <a:r>
              <a:rPr lang="en-US" b="1" i="1" dirty="0">
                <a:solidFill>
                  <a:srgbClr val="FF6600"/>
                </a:solidFill>
                <a:latin typeface="Century Gothic" pitchFamily="34" charset="0"/>
              </a:rPr>
              <a:t>x 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+1,590</a:t>
            </a:r>
          </a:p>
          <a:p>
            <a:pPr algn="ctr"/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models 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the 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population 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of a city, where </a:t>
            </a:r>
            <a:r>
              <a:rPr lang="en-US" b="1" i="1" dirty="0">
                <a:solidFill>
                  <a:srgbClr val="FF6600"/>
                </a:solidFill>
                <a:latin typeface="Century Gothic" pitchFamily="34" charset="0"/>
              </a:rPr>
              <a:t>x 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is the number of years after 2005 and </a:t>
            </a:r>
            <a:r>
              <a:rPr lang="en-US" b="1" i="1" dirty="0">
                <a:solidFill>
                  <a:srgbClr val="FF6600"/>
                </a:solidFill>
                <a:latin typeface="Century Gothic" pitchFamily="34" charset="0"/>
              </a:rPr>
              <a:t>f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(</a:t>
            </a:r>
            <a:r>
              <a:rPr lang="en-US" b="1" i="1" dirty="0">
                <a:solidFill>
                  <a:srgbClr val="FF6600"/>
                </a:solidFill>
                <a:latin typeface="Century Gothic" pitchFamily="34" charset="0"/>
              </a:rPr>
              <a:t>x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) is the population of the city in thousands of people. What is the estimated population of the city</a:t>
            </a:r>
          </a:p>
          <a:p>
            <a:pPr algn="ctr"/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 in 2015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?</a:t>
            </a:r>
            <a:endParaRPr lang="en-US" b="1" dirty="0">
              <a:solidFill>
                <a:srgbClr val="FF6600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17274"/>
            <a:ext cx="5461000" cy="409575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6"/>
            <a:ext cx="731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29. 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Annie is framing a photo with a length of 6 inches and a width of 4 inches. The distance from the edge of the photo to the edge of the frame is </a:t>
            </a:r>
            <a:r>
              <a:rPr lang="en-US" b="1" i="1" dirty="0">
                <a:solidFill>
                  <a:srgbClr val="FF6600"/>
                </a:solidFill>
                <a:latin typeface="Century Gothic" pitchFamily="34" charset="0"/>
              </a:rPr>
              <a:t>x 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inches. The combined area of the photo and frame is 63 square inches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.</a:t>
            </a:r>
          </a:p>
          <a:p>
            <a:pPr lvl="0" algn="ctr"/>
            <a:endParaRPr lang="en-US" b="1" dirty="0">
              <a:solidFill>
                <a:srgbClr val="FF6600"/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a. Write a quadratic function to find the distance from the edge of the photo to the edge of the frame.</a:t>
            </a:r>
          </a:p>
          <a:p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 </a:t>
            </a:r>
          </a:p>
          <a:p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 </a:t>
            </a:r>
          </a:p>
          <a:p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b. How wide is the photo and frame together</a:t>
            </a:r>
            <a:r>
              <a:rPr lang="en-US" b="1" dirty="0">
                <a:solidFill>
                  <a:srgbClr val="FF6600"/>
                </a:solidFill>
                <a:latin typeface="Century Gothic" pitchFamily="34" charset="0"/>
              </a:rPr>
              <a:t>?</a:t>
            </a:r>
            <a:endParaRPr lang="en-US" b="1" dirty="0">
              <a:solidFill>
                <a:srgbClr val="FF6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Widescreen</PresentationFormat>
  <Paragraphs>48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Dhopeshwarkar, Manjusha</dc:creator>
  <cp:lastModifiedBy>Dhopeshwarkar, Manjusha</cp:lastModifiedBy>
  <cp:revision>1</cp:revision>
  <dcterms:created xsi:type="dcterms:W3CDTF">2016-12-05T23:55:12Z</dcterms:created>
  <dcterms:modified xsi:type="dcterms:W3CDTF">2016-12-05T23:55:55Z</dcterms:modified>
</cp:coreProperties>
</file>